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8" r:id="rId3"/>
    <p:sldId id="276" r:id="rId4"/>
    <p:sldId id="257" r:id="rId5"/>
    <p:sldId id="266" r:id="rId6"/>
    <p:sldId id="260" r:id="rId7"/>
    <p:sldId id="280" r:id="rId8"/>
    <p:sldId id="270" r:id="rId9"/>
    <p:sldId id="271" r:id="rId10"/>
    <p:sldId id="262" r:id="rId11"/>
    <p:sldId id="263" r:id="rId12"/>
    <p:sldId id="265" r:id="rId13"/>
    <p:sldId id="274" r:id="rId14"/>
    <p:sldId id="279" r:id="rId15"/>
    <p:sldId id="275" r:id="rId16"/>
    <p:sldId id="277" r:id="rId17"/>
    <p:sldId id="281" r:id="rId18"/>
    <p:sldId id="26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66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3" autoAdjust="0"/>
    <p:restoredTop sz="92416" autoAdjust="0"/>
  </p:normalViewPr>
  <p:slideViewPr>
    <p:cSldViewPr>
      <p:cViewPr varScale="1">
        <p:scale>
          <a:sx n="67" d="100"/>
          <a:sy n="67" d="100"/>
        </p:scale>
        <p:origin x="-62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"/>
  <c:chart>
    <c:plotArea>
      <c:layout/>
      <c:barChart>
        <c:barDir val="col"/>
        <c:grouping val="clustered"/>
        <c:varyColors val="1"/>
        <c:ser>
          <c:idx val="0"/>
          <c:order val="0"/>
          <c:spPr>
            <a:solidFill>
              <a:srgbClr val="FF6600"/>
            </a:solidFill>
          </c:spPr>
          <c:dPt>
            <c:idx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spPr>
              <a:solidFill>
                <a:srgbClr val="0070C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990099"/>
              </a:solidFill>
            </c:spPr>
          </c:dPt>
          <c:errBars>
            <c:errBarType val="both"/>
            <c:errValType val="fixedVal"/>
            <c:val val="0.1"/>
          </c:errBars>
          <c:cat>
            <c:strRef>
              <c:f>'Sheet1 (2)'!$A$2:$A$6</c:f>
              <c:strCache>
                <c:ptCount val="5"/>
                <c:pt idx="0">
                  <c:v>white</c:v>
                </c:pt>
                <c:pt idx="1">
                  <c:v>orange</c:v>
                </c:pt>
                <c:pt idx="2">
                  <c:v>blue</c:v>
                </c:pt>
                <c:pt idx="3">
                  <c:v>red</c:v>
                </c:pt>
                <c:pt idx="4">
                  <c:v>purple</c:v>
                </c:pt>
              </c:strCache>
            </c:strRef>
          </c:cat>
          <c:val>
            <c:numRef>
              <c:f>'Sheet1 (2)'!$B$2:$B$6</c:f>
              <c:numCache>
                <c:formatCode>0.0</c:formatCode>
                <c:ptCount val="5"/>
                <c:pt idx="0">
                  <c:v>0.2</c:v>
                </c:pt>
                <c:pt idx="1">
                  <c:v>0.4</c:v>
                </c:pt>
                <c:pt idx="2">
                  <c:v>0.4</c:v>
                </c:pt>
                <c:pt idx="3">
                  <c:v>0.4</c:v>
                </c:pt>
                <c:pt idx="4">
                  <c:v>0.4</c:v>
                </c:pt>
              </c:numCache>
            </c:numRef>
          </c:val>
        </c:ser>
        <c:gapWidth val="300"/>
        <c:axId val="57933824"/>
        <c:axId val="57935744"/>
      </c:barChart>
      <c:catAx>
        <c:axId val="579338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Colors of candles</a:t>
                </a:r>
              </a:p>
            </c:rich>
          </c:tx>
          <c:layout/>
        </c:title>
        <c:majorTickMark val="none"/>
        <c:tickLblPos val="nextTo"/>
        <c:crossAx val="57935744"/>
        <c:crosses val="autoZero"/>
        <c:auto val="1"/>
        <c:lblAlgn val="ctr"/>
        <c:lblOffset val="100"/>
      </c:catAx>
      <c:valAx>
        <c:axId val="57935744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Averages mass lost (g)</a:t>
                </a:r>
              </a:p>
            </c:rich>
          </c:tx>
          <c:layout/>
        </c:title>
        <c:numFmt formatCode="0.0" sourceLinked="1"/>
        <c:tickLblPos val="nextTo"/>
        <c:crossAx val="5793382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dPt>
            <c:idx val="1"/>
            <c:spPr>
              <a:solidFill>
                <a:srgbClr val="FF6600"/>
              </a:solidFill>
            </c:spPr>
          </c:dPt>
          <c:dPt>
            <c:idx val="2"/>
            <c:spPr>
              <a:solidFill>
                <a:srgbClr val="0070C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990099"/>
              </a:solidFill>
            </c:spPr>
          </c:dPt>
          <c:errBars>
            <c:errBarType val="both"/>
            <c:errValType val="fixedVal"/>
            <c:val val="0.1"/>
          </c:errBars>
          <c:cat>
            <c:strRef>
              <c:f>Sheet1!$A$2:$A$6</c:f>
              <c:strCache>
                <c:ptCount val="5"/>
                <c:pt idx="0">
                  <c:v>white</c:v>
                </c:pt>
                <c:pt idx="1">
                  <c:v>orange</c:v>
                </c:pt>
                <c:pt idx="2">
                  <c:v>blue</c:v>
                </c:pt>
                <c:pt idx="3">
                  <c:v>red</c:v>
                </c:pt>
                <c:pt idx="4">
                  <c:v>purple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27.625</c:v>
                </c:pt>
                <c:pt idx="1">
                  <c:v>39.5</c:v>
                </c:pt>
                <c:pt idx="2">
                  <c:v>35.875</c:v>
                </c:pt>
                <c:pt idx="3">
                  <c:v>38.875</c:v>
                </c:pt>
                <c:pt idx="4">
                  <c:v>41</c:v>
                </c:pt>
              </c:numCache>
            </c:numRef>
          </c:val>
        </c:ser>
        <c:axId val="61036416"/>
        <c:axId val="61598336"/>
      </c:barChart>
      <c:catAx>
        <c:axId val="610364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Colors</a:t>
                </a:r>
                <a:r>
                  <a:rPr lang="en-US" baseline="0" dirty="0" smtClean="0"/>
                  <a:t> of candles</a:t>
                </a:r>
                <a:endParaRPr lang="en-US" dirty="0"/>
              </a:p>
            </c:rich>
          </c:tx>
          <c:layout/>
        </c:title>
        <c:tickLblPos val="nextTo"/>
        <c:crossAx val="61598336"/>
        <c:crosses val="autoZero"/>
        <c:auto val="1"/>
        <c:lblAlgn val="ctr"/>
        <c:lblOffset val="100"/>
      </c:catAx>
      <c:valAx>
        <c:axId val="6159833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Temperature</a:t>
                </a:r>
                <a:r>
                  <a:rPr lang="en-US" baseline="0" dirty="0" smtClean="0"/>
                  <a:t> (C)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6103641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5708CD-CC4D-492E-8EB4-7398B20ED04A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5691C-CBB5-4A2F-990E-D4CC7084F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4840622-5B99-4038-9036-E1447B9F929D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99ECDA0-2E03-4010-99D5-93968BF1E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0622-5B99-4038-9036-E1447B9F929D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ECDA0-2E03-4010-99D5-93968BF1E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0622-5B99-4038-9036-E1447B9F929D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ECDA0-2E03-4010-99D5-93968BF1E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4840622-5B99-4038-9036-E1447B9F929D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99ECDA0-2E03-4010-99D5-93968BF1ED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4840622-5B99-4038-9036-E1447B9F929D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99ECDA0-2E03-4010-99D5-93968BF1E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0622-5B99-4038-9036-E1447B9F929D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ECDA0-2E03-4010-99D5-93968BF1ED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0622-5B99-4038-9036-E1447B9F929D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ECDA0-2E03-4010-99D5-93968BF1ED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840622-5B99-4038-9036-E1447B9F929D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99ECDA0-2E03-4010-99D5-93968BF1ED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0622-5B99-4038-9036-E1447B9F929D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ECDA0-2E03-4010-99D5-93968BF1E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4840622-5B99-4038-9036-E1447B9F929D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99ECDA0-2E03-4010-99D5-93968BF1ED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840622-5B99-4038-9036-E1447B9F929D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99ECDA0-2E03-4010-99D5-93968BF1ED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4840622-5B99-4038-9036-E1447B9F929D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99ECDA0-2E03-4010-99D5-93968BF1E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D</a:t>
            </a:r>
            <a:r>
              <a:rPr lang="en-US" sz="3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o</a:t>
            </a: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e</a:t>
            </a:r>
            <a:r>
              <a:rPr lang="en-US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s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 </a:t>
            </a:r>
            <a:r>
              <a:rPr lang="en-US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C</a:t>
            </a:r>
            <a:r>
              <a:rPr lang="en-US" sz="3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o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l</a:t>
            </a: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o</a:t>
            </a:r>
            <a:r>
              <a:rPr lang="en-US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r </a:t>
            </a:r>
            <a:r>
              <a:rPr lang="en-US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M</a:t>
            </a:r>
            <a:r>
              <a:rPr lang="en-US" sz="3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a</a:t>
            </a: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t</a:t>
            </a:r>
            <a:r>
              <a:rPr lang="en-US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t</a:t>
            </a:r>
            <a:r>
              <a:rPr lang="en-US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e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r</a:t>
            </a: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?</a:t>
            </a:r>
            <a:endParaRPr lang="en-US" sz="36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Miranda D. Adams</a:t>
            </a:r>
          </a:p>
          <a:p>
            <a:r>
              <a:rPr lang="en-US" dirty="0" smtClean="0"/>
              <a:t>Bellwood-Antis High School</a:t>
            </a:r>
          </a:p>
          <a:p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lgerian" pitchFamily="82" charset="0"/>
              </a:rPr>
              <a:t>Experimental Design</a:t>
            </a:r>
            <a:endParaRPr lang="en-US" sz="3200" b="1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 variable</a:t>
            </a:r>
          </a:p>
          <a:p>
            <a:pPr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</a:t>
            </a:r>
            <a:r>
              <a:rPr lang="en-US" b="1" dirty="0" smtClean="0"/>
              <a:t>Colors of the candles	</a:t>
            </a:r>
          </a:p>
          <a:p>
            <a:pPr>
              <a:buNone/>
            </a:pPr>
            <a:r>
              <a:rPr lang="en-US" b="1" dirty="0" smtClean="0"/>
              <a:t>			</a:t>
            </a:r>
          </a:p>
          <a:p>
            <a:pPr algn="ctr"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 groups</a:t>
            </a:r>
          </a:p>
          <a:p>
            <a:pPr>
              <a:buNone/>
            </a:pPr>
            <a:r>
              <a:rPr lang="en-US" b="1" dirty="0" smtClean="0"/>
              <a:t>		         different colored candles</a:t>
            </a:r>
          </a:p>
          <a:p>
            <a:pPr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	White, </a:t>
            </a:r>
            <a:r>
              <a:rPr lang="en-US" b="1" dirty="0" smtClean="0">
                <a:solidFill>
                  <a:srgbClr val="0070C0"/>
                </a:solidFill>
              </a:rPr>
              <a:t>blue</a:t>
            </a:r>
            <a:r>
              <a:rPr lang="en-US" b="1" dirty="0" smtClean="0"/>
              <a:t>, </a:t>
            </a:r>
            <a:r>
              <a:rPr lang="en-US" b="1" dirty="0" smtClean="0">
                <a:solidFill>
                  <a:srgbClr val="FFC000"/>
                </a:solidFill>
              </a:rPr>
              <a:t>orange</a:t>
            </a:r>
            <a:r>
              <a:rPr lang="en-US" b="1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, and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purple</a:t>
            </a:r>
          </a:p>
          <a:p>
            <a:pPr>
              <a:buNone/>
            </a:pPr>
            <a:r>
              <a:rPr lang="en-US" b="1" dirty="0" smtClean="0"/>
              <a:t>				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Documents and Settings\student1433\Local Settings\Temporary Internet Files\Content.IE5\PYP37R4F\MCj038397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81801">
            <a:off x="6575915" y="3057272"/>
            <a:ext cx="1923181" cy="127946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04800"/>
            <a:ext cx="7467600" cy="6019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3200" dirty="0" smtClean="0">
              <a:latin typeface="Algerian" pitchFamily="82" charset="0"/>
            </a:endParaRPr>
          </a:p>
          <a:p>
            <a:pPr>
              <a:buNone/>
            </a:pPr>
            <a:r>
              <a:rPr lang="en-US" sz="3200" dirty="0" smtClean="0">
                <a:latin typeface="Algerian" pitchFamily="82" charset="0"/>
              </a:rPr>
              <a:t>		</a:t>
            </a:r>
          </a:p>
          <a:p>
            <a:pPr>
              <a:buNone/>
            </a:pPr>
            <a:r>
              <a:rPr lang="en-US" sz="3200" b="1" dirty="0" smtClean="0">
                <a:solidFill>
                  <a:schemeClr val="tx2"/>
                </a:solidFill>
                <a:latin typeface="Algerian" pitchFamily="82" charset="0"/>
              </a:rPr>
              <a:t>			Controls on candles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height = 5 ±0.1 cm.</a:t>
            </a:r>
          </a:p>
          <a:p>
            <a:pPr>
              <a:buNone/>
            </a:pPr>
            <a:r>
              <a:rPr lang="en-US" b="1" dirty="0" smtClean="0"/>
              <a:t>diameter = 3.8 ±0.1 cm</a:t>
            </a:r>
          </a:p>
          <a:p>
            <a:pPr>
              <a:buNone/>
            </a:pPr>
            <a:r>
              <a:rPr lang="en-US" b="1" dirty="0" smtClean="0"/>
              <a:t>wick length = 1.1 ±0.1 cm</a:t>
            </a:r>
          </a:p>
          <a:p>
            <a:pPr>
              <a:buNone/>
            </a:pPr>
            <a:r>
              <a:rPr lang="en-US" b="1" dirty="0" smtClean="0"/>
              <a:t>initial mass = 46.6 ±0.1 g</a:t>
            </a:r>
          </a:p>
          <a:p>
            <a:pPr>
              <a:buNone/>
            </a:pPr>
            <a:r>
              <a:rPr lang="en-US" b="1" dirty="0" smtClean="0"/>
              <a:t>candle's brand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>
              <a:buNone/>
            </a:pPr>
            <a:endParaRPr lang="en-US" baseline="30000" dirty="0" smtClean="0"/>
          </a:p>
          <a:p>
            <a:pPr>
              <a:buNone/>
            </a:pPr>
            <a:endParaRPr lang="en-US" sz="3200" b="1" baseline="30000" dirty="0" smtClean="0"/>
          </a:p>
          <a:p>
            <a:pPr>
              <a:buNone/>
            </a:pPr>
            <a:r>
              <a:rPr lang="en-US" sz="3200" dirty="0" smtClean="0">
                <a:latin typeface="Algerian" pitchFamily="82" charset="0"/>
              </a:rPr>
              <a:t>			</a:t>
            </a:r>
            <a:endParaRPr lang="en-US" b="1" baseline="30000" dirty="0">
              <a:solidFill>
                <a:schemeClr val="tx2"/>
              </a:solidFill>
            </a:endParaRPr>
          </a:p>
        </p:txBody>
      </p:sp>
      <p:pic>
        <p:nvPicPr>
          <p:cNvPr id="8" name="Picture 2" descr="http://ts4.mm.bing.net/images/thumbnail.aspx?q=1667663079471&amp;id=3deeeb2887950e0ca511e8d6caf585e6&amp;url=http%3a%2f%2fwww.rosescandles.com%2fprimoRED.jpg"/>
          <p:cNvPicPr>
            <a:picLocks noChangeAspect="1" noChangeArrowheads="1"/>
          </p:cNvPicPr>
          <p:nvPr/>
        </p:nvPicPr>
        <p:blipFill>
          <a:blip r:embed="rId3" cstate="print"/>
          <a:srcRect r="3571"/>
          <a:stretch>
            <a:fillRect/>
          </a:stretch>
        </p:blipFill>
        <p:spPr bwMode="auto">
          <a:xfrm>
            <a:off x="838200" y="4495800"/>
            <a:ext cx="2057400" cy="2066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Documents and Settings\student1433\Local Settings\Temporary Internet Files\Content.IE5\PYP37R4F\MCj038397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81801">
            <a:off x="1394315" y="4581274"/>
            <a:ext cx="1923181" cy="127946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04800"/>
            <a:ext cx="7467600" cy="6019800"/>
          </a:xfrm>
        </p:spPr>
        <p:txBody>
          <a:bodyPr anchor="ctr">
            <a:normAutofit lnSpcReduction="10000"/>
          </a:bodyPr>
          <a:lstStyle/>
          <a:p>
            <a:pPr>
              <a:buNone/>
            </a:pPr>
            <a:endParaRPr lang="en-US" sz="3200" dirty="0" smtClean="0">
              <a:latin typeface="Algerian" pitchFamily="82" charset="0"/>
            </a:endParaRPr>
          </a:p>
          <a:p>
            <a:pPr>
              <a:buNone/>
            </a:pPr>
            <a:r>
              <a:rPr lang="en-US" sz="3200" dirty="0" smtClean="0">
                <a:latin typeface="Algerian" pitchFamily="82" charset="0"/>
              </a:rPr>
              <a:t>		</a:t>
            </a:r>
          </a:p>
          <a:p>
            <a:pPr>
              <a:buNone/>
            </a:pPr>
            <a:r>
              <a:rPr lang="en-US" sz="3200" b="1" dirty="0" smtClean="0">
                <a:solidFill>
                  <a:schemeClr val="tx2"/>
                </a:solidFill>
                <a:latin typeface="Algerian" pitchFamily="82" charset="0"/>
              </a:rPr>
              <a:t>		Controls on Environment</a:t>
            </a:r>
          </a:p>
          <a:p>
            <a:pPr marL="457200" indent="-457200">
              <a:buFont typeface="Wingdings" pitchFamily="2" charset="2"/>
              <a:buChar char="ü"/>
            </a:pPr>
            <a:endParaRPr lang="en-US" b="1" dirty="0" smtClean="0"/>
          </a:p>
          <a:p>
            <a:pPr marL="457200" indent="-457200">
              <a:buFont typeface="Wingdings" pitchFamily="2" charset="2"/>
              <a:buChar char="ü"/>
            </a:pPr>
            <a:r>
              <a:rPr lang="en-US" b="1" dirty="0" smtClean="0"/>
              <a:t>Room temperature was 22.2</a:t>
            </a:r>
            <a:r>
              <a:rPr lang="en-US" b="1" dirty="0" smtClean="0"/>
              <a:t>° ± </a:t>
            </a:r>
            <a:r>
              <a:rPr lang="en-US" b="1" dirty="0" smtClean="0"/>
              <a:t>0.1 C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b="1" dirty="0" smtClean="0"/>
              <a:t>Distance between them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b="1" dirty="0" smtClean="0"/>
              <a:t>No drafts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>
              <a:buNone/>
            </a:pPr>
            <a:endParaRPr lang="en-US" baseline="30000" dirty="0" smtClean="0"/>
          </a:p>
          <a:p>
            <a:pPr>
              <a:buNone/>
            </a:pPr>
            <a:endParaRPr lang="en-US" sz="3200" b="1" baseline="30000" dirty="0" smtClean="0"/>
          </a:p>
          <a:p>
            <a:pPr>
              <a:buNone/>
            </a:pPr>
            <a:r>
              <a:rPr lang="en-US" sz="3200" dirty="0" smtClean="0">
                <a:latin typeface="Algerian" pitchFamily="82" charset="0"/>
              </a:rPr>
              <a:t>			</a:t>
            </a:r>
            <a:endParaRPr lang="en-US" b="1" baseline="30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lgerian" pitchFamily="82" charset="0"/>
              </a:rPr>
              <a:t>Average Mass Lost</a:t>
            </a:r>
            <a:endParaRPr lang="en-US" sz="3200" b="1" dirty="0">
              <a:latin typeface="Algerian" pitchFamily="82" charset="0"/>
            </a:endParaRPr>
          </a:p>
        </p:txBody>
      </p:sp>
      <p:graphicFrame>
        <p:nvGraphicFramePr>
          <p:cNvPr id="8" name="Chart 7"/>
          <p:cNvGraphicFramePr/>
          <p:nvPr/>
        </p:nvGraphicFramePr>
        <p:xfrm>
          <a:off x="914400" y="1676400"/>
          <a:ext cx="72390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lgerian" pitchFamily="82" charset="0"/>
              </a:rPr>
              <a:t>Temperature of burnt wax</a:t>
            </a:r>
            <a:endParaRPr lang="en-US" sz="3200" b="1" dirty="0">
              <a:latin typeface="Algerian" pitchFamily="82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90600" y="1676400"/>
          <a:ext cx="69342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Algerian" pitchFamily="82" charset="0"/>
              </a:rPr>
              <a:t>Conclusion</a:t>
            </a:r>
            <a:endParaRPr lang="en-US" sz="3200" b="1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7467600" cy="4873752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I found out that the fastest burning candle was not the white one. </a:t>
            </a:r>
          </a:p>
          <a:p>
            <a:pPr>
              <a:buFont typeface="Wingdings" pitchFamily="2" charset="2"/>
              <a:buChar char="ü"/>
            </a:pPr>
            <a:endParaRPr lang="en-US" b="1" dirty="0" smtClean="0"/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Therefore, I reject my hypothesis which stated that the lightest, the white, would burn the fastest. </a:t>
            </a:r>
          </a:p>
          <a:p>
            <a:pPr>
              <a:buFont typeface="Wingdings" pitchFamily="2" charset="2"/>
              <a:buChar char="ü"/>
            </a:pPr>
            <a:endParaRPr lang="en-US" b="1" dirty="0" smtClean="0"/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So according to my experiment color does matter!!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b="1" dirty="0" smtClean="0">
                <a:latin typeface="Algerian" pitchFamily="82" charset="0"/>
              </a:rPr>
              <a:t>Improvements</a:t>
            </a:r>
            <a:endParaRPr lang="en-US" sz="3400" b="1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Burn the candles longer than 30 </a:t>
            </a:r>
            <a:r>
              <a:rPr lang="en-US" dirty="0" smtClean="0"/>
              <a:t>min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Use </a:t>
            </a:r>
            <a:r>
              <a:rPr lang="en-US" dirty="0" smtClean="0"/>
              <a:t>a more sensitive scale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 algn="ctr">
              <a:buFont typeface="Wingdings" pitchFamily="2" charset="2"/>
              <a:buChar char="ü"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b="1" dirty="0" smtClean="0">
                <a:latin typeface="Algerian" pitchFamily="82" charset="0"/>
              </a:rPr>
              <a:t>Further </a:t>
            </a:r>
            <a:r>
              <a:rPr lang="en-US" sz="3400" b="1" dirty="0" err="1" smtClean="0">
                <a:latin typeface="Algerian" pitchFamily="82" charset="0"/>
              </a:rPr>
              <a:t>REsearch</a:t>
            </a:r>
            <a:endParaRPr lang="en-US" sz="3400" b="1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I </a:t>
            </a:r>
            <a:r>
              <a:rPr lang="en-US" dirty="0" smtClean="0"/>
              <a:t>would get more colors of candles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Shape of the candles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 algn="ctr">
              <a:buFont typeface="Wingdings" pitchFamily="2" charset="2"/>
              <a:buChar char="ü"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lgerian" pitchFamily="82" charset="0"/>
              </a:rPr>
              <a:t>my materials I used…</a:t>
            </a:r>
            <a:endParaRPr lang="en-US" sz="3200" b="1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b="1" dirty="0" smtClean="0"/>
              <a:t>5 candle-</a:t>
            </a:r>
            <a:r>
              <a:rPr lang="en-US" b="1" dirty="0" err="1" smtClean="0"/>
              <a:t>lite</a:t>
            </a:r>
            <a:r>
              <a:rPr lang="en-US" b="1" dirty="0" smtClean="0"/>
              <a:t> candles</a:t>
            </a:r>
          </a:p>
          <a:p>
            <a:pPr lvl="1">
              <a:buFont typeface="Wingdings" pitchFamily="2" charset="2"/>
              <a:buChar char="ü"/>
            </a:pPr>
            <a:r>
              <a:rPr lang="en-US" b="1" dirty="0" smtClean="0"/>
              <a:t>White </a:t>
            </a:r>
          </a:p>
          <a:p>
            <a:pPr lvl="1"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70C0"/>
                </a:solidFill>
              </a:rPr>
              <a:t>Light blue</a:t>
            </a:r>
          </a:p>
          <a:p>
            <a:pPr lvl="1"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FFC000"/>
                </a:solidFill>
              </a:rPr>
              <a:t>Orange</a:t>
            </a:r>
          </a:p>
          <a:p>
            <a:pPr lvl="1"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FF0000"/>
                </a:solidFill>
              </a:rPr>
              <a:t>Red</a:t>
            </a:r>
          </a:p>
          <a:p>
            <a:pPr lvl="1"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Purple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Fisher EMD thermometer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b="1" dirty="0" smtClean="0"/>
              <a:t>An everyday lighter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b="1" dirty="0" smtClean="0"/>
              <a:t>Pie pan for burning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b="1" dirty="0" smtClean="0"/>
              <a:t>Timer (clock)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b="1" dirty="0" smtClean="0"/>
              <a:t>Ruler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lgerian" pitchFamily="82" charset="0"/>
              </a:rPr>
              <a:t>What color candle burns the longest?</a:t>
            </a:r>
            <a:endParaRPr lang="en-US" sz="3200" b="1" dirty="0">
              <a:latin typeface="Algerian" pitchFamily="82" charset="0"/>
            </a:endParaRPr>
          </a:p>
        </p:txBody>
      </p:sp>
      <p:pic>
        <p:nvPicPr>
          <p:cNvPr id="1026" name="Picture 2" descr="http://www.paganpeddler.com/images/MHCandles4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310072" y="1752600"/>
            <a:ext cx="5395528" cy="2895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09600" y="53340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 tested the candle colors; white for the lightest, </a:t>
            </a:r>
            <a:r>
              <a:rPr lang="en-US" b="1" dirty="0" smtClean="0">
                <a:solidFill>
                  <a:srgbClr val="0070C0"/>
                </a:solidFill>
              </a:rPr>
              <a:t>blue</a:t>
            </a:r>
            <a:r>
              <a:rPr lang="en-US" b="1" dirty="0" smtClean="0"/>
              <a:t>, </a:t>
            </a:r>
            <a:r>
              <a:rPr lang="en-US" b="1" dirty="0" smtClean="0">
                <a:solidFill>
                  <a:srgbClr val="FFC000"/>
                </a:solidFill>
              </a:rPr>
              <a:t>orange</a:t>
            </a:r>
            <a:r>
              <a:rPr lang="en-US" b="1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, and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purple</a:t>
            </a:r>
            <a:r>
              <a:rPr lang="en-US" b="1" dirty="0" smtClean="0"/>
              <a:t> for the darkest…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lgerian" pitchFamily="82" charset="0"/>
              </a:rPr>
              <a:t>How could this help me?</a:t>
            </a:r>
            <a:endParaRPr lang="en-US" sz="3200" b="1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467600" cy="4873752"/>
          </a:xfrm>
        </p:spPr>
        <p:txBody>
          <a:bodyPr/>
          <a:lstStyle/>
          <a:p>
            <a:pPr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Once you find out which candle color burns the slowest and or lasts the longest you could save some money!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/>
          </a:p>
        </p:txBody>
      </p:sp>
      <p:pic>
        <p:nvPicPr>
          <p:cNvPr id="4098" name="Picture 2" descr="E:\DCIM\105NIKON\DSCN3815.JPG"/>
          <p:cNvPicPr>
            <a:picLocks noChangeAspect="1" noChangeArrowheads="1"/>
          </p:cNvPicPr>
          <p:nvPr/>
        </p:nvPicPr>
        <p:blipFill>
          <a:blip r:embed="rId2" cstate="print"/>
          <a:srcRect t="14829" b="13994"/>
          <a:stretch>
            <a:fillRect/>
          </a:stretch>
        </p:blipFill>
        <p:spPr bwMode="auto">
          <a:xfrm>
            <a:off x="1371600" y="4343400"/>
            <a:ext cx="5867399" cy="17084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lgerian" pitchFamily="82" charset="0"/>
              </a:rPr>
              <a:t>reflection</a:t>
            </a:r>
            <a:endParaRPr lang="en-US" sz="3200" b="1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Font typeface="Wingdings" pitchFamily="2" charset="2"/>
              <a:buChar char="ü"/>
            </a:pPr>
            <a:endParaRPr lang="en-US" b="1" dirty="0" smtClean="0"/>
          </a:p>
          <a:p>
            <a:pPr algn="ctr">
              <a:buFont typeface="Wingdings" pitchFamily="2" charset="2"/>
              <a:buChar char="ü"/>
            </a:pPr>
            <a:r>
              <a:rPr lang="en-US" b="1" dirty="0" smtClean="0"/>
              <a:t>Light-colored objects reflect more light and heat, compared to dark-colored objects</a:t>
            </a:r>
          </a:p>
          <a:p>
            <a:pPr algn="ctr">
              <a:buFont typeface="Wingdings" pitchFamily="2" charset="2"/>
              <a:buChar char="ü"/>
            </a:pPr>
            <a:endParaRPr lang="en-US" b="1" dirty="0" smtClean="0"/>
          </a:p>
          <a:p>
            <a:pPr algn="ctr">
              <a:buFont typeface="Wingdings" pitchFamily="2" charset="2"/>
              <a:buChar char="ü"/>
            </a:pPr>
            <a:r>
              <a:rPr lang="en-US" b="1" dirty="0" smtClean="0"/>
              <a:t>Light colored candle won’t get as warm from the heat of the flame</a:t>
            </a:r>
          </a:p>
          <a:p>
            <a:pPr algn="ctr">
              <a:buFont typeface="Wingdings" pitchFamily="2" charset="2"/>
              <a:buChar char="ü"/>
            </a:pPr>
            <a:endParaRPr lang="en-US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lgerian" pitchFamily="82" charset="0"/>
              </a:rPr>
              <a:t>Absorption </a:t>
            </a:r>
            <a:endParaRPr lang="en-US" sz="3200" b="1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Font typeface="Wingdings" pitchFamily="2" charset="2"/>
              <a:buChar char="ü"/>
            </a:pPr>
            <a:endParaRPr lang="en-US" b="1" dirty="0" smtClean="0"/>
          </a:p>
          <a:p>
            <a:pPr algn="ctr">
              <a:buFont typeface="Wingdings" pitchFamily="2" charset="2"/>
              <a:buChar char="ü"/>
            </a:pPr>
            <a:r>
              <a:rPr lang="en-US" b="1" dirty="0" smtClean="0"/>
              <a:t>A perfect absorber reflects no radiant energy and appear black, or dark.</a:t>
            </a:r>
          </a:p>
          <a:p>
            <a:pPr algn="ctr">
              <a:buFont typeface="Wingdings" pitchFamily="2" charset="2"/>
              <a:buChar char="ü"/>
            </a:pPr>
            <a:endParaRPr lang="en-US" b="1" dirty="0" smtClean="0"/>
          </a:p>
          <a:p>
            <a:pPr algn="ctr">
              <a:buFont typeface="Wingdings" pitchFamily="2" charset="2"/>
              <a:buChar char="ü"/>
            </a:pPr>
            <a:endParaRPr lang="en-US" b="1" dirty="0" smtClean="0"/>
          </a:p>
          <a:p>
            <a:pPr algn="ctr">
              <a:buFont typeface="Wingdings" pitchFamily="2" charset="2"/>
              <a:buChar char="ü"/>
            </a:pPr>
            <a:r>
              <a:rPr lang="en-US" b="1" dirty="0" smtClean="0"/>
              <a:t>Dark candles will get warmer from the heat of the flame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lgerian" pitchFamily="82" charset="0"/>
              </a:rPr>
              <a:t>My Hypothesis</a:t>
            </a:r>
            <a:endParaRPr lang="en-US" sz="3200" b="1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 The white candle, the lightest, would burn the slowest when compared to the other four colors. </a:t>
            </a:r>
          </a:p>
        </p:txBody>
      </p:sp>
      <p:pic>
        <p:nvPicPr>
          <p:cNvPr id="5122" name="Picture 2" descr="E:\DCIM\105NIKON\DSCN3815.JPG"/>
          <p:cNvPicPr>
            <a:picLocks noChangeAspect="1" noChangeArrowheads="1"/>
          </p:cNvPicPr>
          <p:nvPr/>
        </p:nvPicPr>
        <p:blipFill>
          <a:blip r:embed="rId2" cstate="print"/>
          <a:srcRect l="6479" t="28794" r="74085" b="33773"/>
          <a:stretch>
            <a:fillRect/>
          </a:stretch>
        </p:blipFill>
        <p:spPr bwMode="auto">
          <a:xfrm rot="20795004">
            <a:off x="1274849" y="3133303"/>
            <a:ext cx="1846598" cy="26673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3" name="Picture 3" descr="E:\DCIM\105NIKON\DSCN3815.JPG"/>
          <p:cNvPicPr>
            <a:picLocks noChangeAspect="1" noChangeArrowheads="1"/>
          </p:cNvPicPr>
          <p:nvPr/>
        </p:nvPicPr>
        <p:blipFill>
          <a:blip r:embed="rId3" cstate="print"/>
          <a:srcRect l="24476" t="25820" r="9683" b="30285"/>
          <a:stretch>
            <a:fillRect/>
          </a:stretch>
        </p:blipFill>
        <p:spPr bwMode="auto">
          <a:xfrm rot="558307">
            <a:off x="4298381" y="4437072"/>
            <a:ext cx="3172824" cy="1586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First attempt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Burn candles until they went out.</a:t>
            </a:r>
            <a:endParaRPr lang="en-US" dirty="0"/>
          </a:p>
        </p:txBody>
      </p:sp>
      <p:pic>
        <p:nvPicPr>
          <p:cNvPr id="1026" name="Picture 2" descr="G:\DCIM\105NIKON\DSCN3827.JPG"/>
          <p:cNvPicPr>
            <a:picLocks noChangeAspect="1" noChangeArrowheads="1"/>
          </p:cNvPicPr>
          <p:nvPr/>
        </p:nvPicPr>
        <p:blipFill>
          <a:blip r:embed="rId2" cstate="print"/>
          <a:srcRect l="9091" r="5455" b="15151"/>
          <a:stretch>
            <a:fillRect/>
          </a:stretch>
        </p:blipFill>
        <p:spPr bwMode="auto">
          <a:xfrm>
            <a:off x="1905000" y="2743200"/>
            <a:ext cx="4114800" cy="30642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Better method</a:t>
            </a:r>
            <a:endParaRPr lang="en-US" sz="3200" b="1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b="1" dirty="0" smtClean="0"/>
              <a:t>weighed </a:t>
            </a:r>
            <a:r>
              <a:rPr lang="en-US" b="1" dirty="0" smtClean="0"/>
              <a:t>the candles on a mass scale.</a:t>
            </a:r>
          </a:p>
          <a:p>
            <a:pPr algn="ctr">
              <a:buNone/>
            </a:pPr>
            <a:endParaRPr lang="en-US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lgerian" pitchFamily="82" charset="0"/>
              </a:rPr>
              <a:t>Procedure</a:t>
            </a:r>
            <a:endParaRPr lang="en-US" sz="3200" b="1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Buy 24 candles, 6 candles of each color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Then </a:t>
            </a:r>
            <a:r>
              <a:rPr lang="en-US" b="1" dirty="0" smtClean="0"/>
              <a:t>lighted  the candles in the following order; </a:t>
            </a:r>
            <a:r>
              <a:rPr lang="en-US" b="1" dirty="0" smtClean="0">
                <a:solidFill>
                  <a:srgbClr val="FFC000"/>
                </a:solidFill>
              </a:rPr>
              <a:t>orange</a:t>
            </a:r>
            <a:r>
              <a:rPr lang="en-US" b="1" dirty="0" smtClean="0"/>
              <a:t>, white,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purple</a:t>
            </a:r>
            <a:r>
              <a:rPr lang="en-US" b="1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, and </a:t>
            </a:r>
            <a:r>
              <a:rPr lang="en-US" b="1" dirty="0" smtClean="0">
                <a:solidFill>
                  <a:srgbClr val="0070C0"/>
                </a:solidFill>
              </a:rPr>
              <a:t>blue</a:t>
            </a:r>
            <a:r>
              <a:rPr lang="en-US" b="1" dirty="0" smtClean="0"/>
              <a:t>. 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burned all five candles for 30 minutes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After the 30 minutes I measured:</a:t>
            </a:r>
          </a:p>
          <a:p>
            <a:pPr lvl="1"/>
            <a:r>
              <a:rPr lang="en-US" sz="2100" b="1" dirty="0" smtClean="0"/>
              <a:t>temperature of the melted wax</a:t>
            </a:r>
          </a:p>
          <a:p>
            <a:pPr lvl="1"/>
            <a:r>
              <a:rPr lang="en-US" b="1" dirty="0" smtClean="0"/>
              <a:t>the final mass</a:t>
            </a:r>
          </a:p>
          <a:p>
            <a:pPr algn="ctr">
              <a:buNone/>
            </a:pPr>
            <a:endParaRPr lang="en-US" b="1" dirty="0" smtClean="0"/>
          </a:p>
        </p:txBody>
      </p:sp>
      <p:pic>
        <p:nvPicPr>
          <p:cNvPr id="4" name="Picture 2" descr="E:\DCIM\105NIKON\DSCN3804.JPG"/>
          <p:cNvPicPr>
            <a:picLocks noChangeAspect="1" noChangeArrowheads="1"/>
          </p:cNvPicPr>
          <p:nvPr/>
        </p:nvPicPr>
        <p:blipFill>
          <a:blip r:embed="rId2" cstate="print"/>
          <a:srcRect l="19166" r="6300" b="6300"/>
          <a:stretch>
            <a:fillRect/>
          </a:stretch>
        </p:blipFill>
        <p:spPr bwMode="auto">
          <a:xfrm>
            <a:off x="5943600" y="4038600"/>
            <a:ext cx="2990272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395</TotalTime>
  <Words>341</Words>
  <Application>Microsoft Office PowerPoint</Application>
  <PresentationFormat>On-screen Show (4:3)</PresentationFormat>
  <Paragraphs>111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Oriel</vt:lpstr>
      <vt:lpstr>Does Color Matter?</vt:lpstr>
      <vt:lpstr>What color candle burns the longest?</vt:lpstr>
      <vt:lpstr>How could this help me?</vt:lpstr>
      <vt:lpstr>reflection</vt:lpstr>
      <vt:lpstr>Absorption </vt:lpstr>
      <vt:lpstr>My Hypothesis</vt:lpstr>
      <vt:lpstr>First attempt</vt:lpstr>
      <vt:lpstr>Better method</vt:lpstr>
      <vt:lpstr>Procedure</vt:lpstr>
      <vt:lpstr>Experimental Design</vt:lpstr>
      <vt:lpstr>Slide 11</vt:lpstr>
      <vt:lpstr>Slide 12</vt:lpstr>
      <vt:lpstr>Average Mass Lost</vt:lpstr>
      <vt:lpstr>Temperature of burnt wax</vt:lpstr>
      <vt:lpstr>Conclusion</vt:lpstr>
      <vt:lpstr>Improvements</vt:lpstr>
      <vt:lpstr>Further REsearch</vt:lpstr>
      <vt:lpstr>my materials I used…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Does Color Matter?</dc:title>
  <dc:creator>student1433</dc:creator>
  <cp:lastModifiedBy>amf</cp:lastModifiedBy>
  <cp:revision>44</cp:revision>
  <dcterms:created xsi:type="dcterms:W3CDTF">2010-02-07T15:52:11Z</dcterms:created>
  <dcterms:modified xsi:type="dcterms:W3CDTF">2010-02-28T19:28:04Z</dcterms:modified>
</cp:coreProperties>
</file>